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9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0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9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4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0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1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B4A29-73E6-40CD-977E-901E6FAF5ADE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82ECA-CFC9-4FC9-BC56-0ABD806A59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1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pa.iastate.edu/sites/default/files/imported/award/docs/subrec-reqfeb201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spa-awards@iastate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 smtClean="0"/>
              <a:t>Iowa State University</a:t>
            </a:r>
            <a:br>
              <a:rPr lang="en-US" sz="3200" dirty="0" smtClean="0"/>
            </a:br>
            <a:r>
              <a:rPr lang="en-US" sz="3200" dirty="0" smtClean="0"/>
              <a:t>Office of Sponsored Programs Administration</a:t>
            </a:r>
            <a:br>
              <a:rPr lang="en-US" sz="32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Sub-Recipient Request Form Refresher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Six Questions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7244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Presented by:</a:t>
            </a:r>
          </a:p>
          <a:p>
            <a:pPr algn="l"/>
            <a:r>
              <a:rPr lang="en-US" sz="2800" dirty="0" smtClean="0"/>
              <a:t>John Gilmour</a:t>
            </a:r>
          </a:p>
          <a:p>
            <a:pPr algn="l"/>
            <a:r>
              <a:rPr lang="en-US" sz="2800" dirty="0" smtClean="0"/>
              <a:t>20 Nov 14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572000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this form required?</a:t>
            </a:r>
          </a:p>
          <a:p>
            <a:r>
              <a:rPr lang="en-US" dirty="0" smtClean="0"/>
              <a:t>Where do I find the form?</a:t>
            </a:r>
          </a:p>
          <a:p>
            <a:r>
              <a:rPr lang="en-US" dirty="0" smtClean="0"/>
              <a:t>When &amp; how is to be submitted?</a:t>
            </a:r>
          </a:p>
          <a:p>
            <a:r>
              <a:rPr lang="en-US" dirty="0" smtClean="0"/>
              <a:t>What are some common problems?</a:t>
            </a:r>
          </a:p>
          <a:p>
            <a:r>
              <a:rPr lang="en-US" dirty="0" smtClean="0"/>
              <a:t>How are multi-year, incrementally funded sub-awards handled?</a:t>
            </a:r>
          </a:p>
          <a:p>
            <a:r>
              <a:rPr lang="en-US" dirty="0" smtClean="0"/>
              <a:t>What happens when there are changes to the sub-award?</a:t>
            </a:r>
          </a:p>
        </p:txBody>
      </p:sp>
    </p:spTree>
    <p:extLst>
      <p:ext uri="{BB962C8B-B14F-4D97-AF65-F5344CB8AC3E}">
        <p14:creationId xmlns:p14="http://schemas.microsoft.com/office/powerpoint/2010/main" val="10752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is the Form Required?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sub-recipient request form memorializes the institutional requirement for a sub-award or subcontract.</a:t>
            </a:r>
          </a:p>
          <a:p>
            <a:r>
              <a:rPr lang="en-US" dirty="0" smtClean="0"/>
              <a:t>The form establishes the key parameters of the sub-award/subcontract:</a:t>
            </a:r>
          </a:p>
          <a:p>
            <a:pPr lvl="1"/>
            <a:r>
              <a:rPr lang="en-US" dirty="0" smtClean="0"/>
              <a:t>Period of performance</a:t>
            </a:r>
          </a:p>
          <a:p>
            <a:pPr lvl="1"/>
            <a:r>
              <a:rPr lang="en-US" dirty="0" smtClean="0"/>
              <a:t>Funding amount</a:t>
            </a:r>
          </a:p>
          <a:p>
            <a:pPr lvl="1"/>
            <a:r>
              <a:rPr lang="en-US" dirty="0" smtClean="0"/>
              <a:t>Sub-recipient cost share requirement</a:t>
            </a:r>
          </a:p>
          <a:p>
            <a:r>
              <a:rPr lang="en-US" dirty="0" smtClean="0"/>
              <a:t>The form is also used to record other key information:</a:t>
            </a:r>
          </a:p>
          <a:p>
            <a:pPr lvl="1"/>
            <a:r>
              <a:rPr lang="en-US" dirty="0" smtClean="0"/>
              <a:t>Data reporting requirements</a:t>
            </a:r>
          </a:p>
          <a:p>
            <a:pPr lvl="1"/>
            <a:r>
              <a:rPr lang="en-US" dirty="0" smtClean="0"/>
              <a:t>Export control attributes</a:t>
            </a:r>
          </a:p>
          <a:p>
            <a:pPr lvl="1"/>
            <a:r>
              <a:rPr lang="en-US" dirty="0" smtClean="0"/>
              <a:t>Cost reasonableness basis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the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 is maintained on the OSPA WWW site: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www.ospa.iastate.edu/sites/default/files/imported/award/docs/subrec-reqfeb2013.pdf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4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When &amp; How is Form Submitted?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form is submitted </a:t>
            </a:r>
            <a:r>
              <a:rPr lang="en-US" b="1" u="sng" dirty="0" smtClean="0"/>
              <a:t>after</a:t>
            </a:r>
            <a:r>
              <a:rPr lang="en-US" dirty="0" smtClean="0"/>
              <a:t> ISU receipt of the prime agreement.</a:t>
            </a:r>
          </a:p>
          <a:p>
            <a:pPr lvl="1"/>
            <a:r>
              <a:rPr lang="en-US" dirty="0" smtClean="0"/>
              <a:t>Timing ensures that any changes made after the receipt of the sub-recipient proposal (especially from prime negotiations) are captured.</a:t>
            </a:r>
          </a:p>
          <a:p>
            <a:pPr lvl="1"/>
            <a:r>
              <a:rPr lang="en-US" dirty="0" smtClean="0"/>
              <a:t>ISU PI is </a:t>
            </a:r>
            <a:r>
              <a:rPr lang="en-US" dirty="0" smtClean="0"/>
              <a:t>mandatory signatory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OSPA typically will send an e-mail request for form submittal; however, proactivity is encouraged.</a:t>
            </a:r>
          </a:p>
          <a:p>
            <a:r>
              <a:rPr lang="en-US" dirty="0" smtClean="0"/>
              <a:t>Submit to </a:t>
            </a:r>
            <a:r>
              <a:rPr lang="en-US" dirty="0" smtClean="0">
                <a:hlinkClick r:id="rId2"/>
              </a:rPr>
              <a:t>ospa-awards@iastate.edu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90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Some Common 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including correct Scope of Work, Budget, and Budget Justification with the form.</a:t>
            </a:r>
          </a:p>
          <a:p>
            <a:r>
              <a:rPr lang="en-US" dirty="0" smtClean="0"/>
              <a:t>Incorrect sub-recipient PI and administrative e-mail addresses.</a:t>
            </a:r>
          </a:p>
          <a:p>
            <a:r>
              <a:rPr lang="en-US" dirty="0" smtClean="0"/>
              <a:t>Sub-recipient periods of performance that are inconsistent with prime agreements.</a:t>
            </a:r>
          </a:p>
          <a:p>
            <a:r>
              <a:rPr lang="en-US" dirty="0" smtClean="0"/>
              <a:t>Missing account numbers.</a:t>
            </a:r>
          </a:p>
          <a:p>
            <a:r>
              <a:rPr lang="en-US" dirty="0" smtClean="0"/>
              <a:t>Inconsistency of funding amounts and cost share with supporting budget documents.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Multi-Year Sub-Awards Handled?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incrementally funded sub-awards, two (2) general approaches:</a:t>
            </a:r>
          </a:p>
          <a:p>
            <a:pPr lvl="1"/>
            <a:r>
              <a:rPr lang="en-US" dirty="0" smtClean="0"/>
              <a:t>Method #1:  Depict only initial funding amount and funding period.</a:t>
            </a:r>
          </a:p>
          <a:p>
            <a:pPr lvl="2"/>
            <a:r>
              <a:rPr lang="en-US" dirty="0" smtClean="0"/>
              <a:t>This method requires new forms for future funding periods.</a:t>
            </a:r>
          </a:p>
          <a:p>
            <a:pPr lvl="1"/>
            <a:r>
              <a:rPr lang="en-US" dirty="0" smtClean="0"/>
              <a:t>Method #2:  Depict both initial funding/period and future funding/period.</a:t>
            </a:r>
          </a:p>
          <a:p>
            <a:pPr lvl="2"/>
            <a:r>
              <a:rPr lang="en-US" dirty="0" smtClean="0"/>
              <a:t>No forms required for future funding periods unless something changes.</a:t>
            </a:r>
          </a:p>
        </p:txBody>
      </p:sp>
    </p:spTree>
    <p:extLst>
      <p:ext uri="{BB962C8B-B14F-4D97-AF65-F5344CB8AC3E}">
        <p14:creationId xmlns:p14="http://schemas.microsoft.com/office/powerpoint/2010/main" val="13383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When There Are Sub-Award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from an institutional perspective to maintain records of PI requirements and </a:t>
            </a:r>
            <a:r>
              <a:rPr lang="en-US" dirty="0" smtClean="0"/>
              <a:t>PI approved </a:t>
            </a:r>
            <a:r>
              <a:rPr lang="en-US" dirty="0" smtClean="0"/>
              <a:t>changes to those requirements.</a:t>
            </a:r>
          </a:p>
          <a:p>
            <a:r>
              <a:rPr lang="en-US" dirty="0" smtClean="0"/>
              <a:t>If the parameters of the original form change, ideally, a new or revised form would be signed </a:t>
            </a:r>
            <a:r>
              <a:rPr lang="en-US" dirty="0" smtClean="0"/>
              <a:t>by the PI and </a:t>
            </a:r>
            <a:r>
              <a:rPr lang="en-US" dirty="0" smtClean="0"/>
              <a:t>submitted.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377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Iowa State University Office of Sponsored Programs Administration  Sub-Recipient Request Form Refresher Six Questions</vt:lpstr>
      <vt:lpstr>Overview</vt:lpstr>
      <vt:lpstr>Why is the Form Required?</vt:lpstr>
      <vt:lpstr>Where Do I Find the Form?</vt:lpstr>
      <vt:lpstr>When &amp; How is Form Submitted?</vt:lpstr>
      <vt:lpstr>What Are Some Common Problems?</vt:lpstr>
      <vt:lpstr>How Are Multi-Year Sub-Awards Handled?</vt:lpstr>
      <vt:lpstr>What Happens When There Are Sub-Award Changes?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State University Office of Sponsored Programs Administration Federal Demonstration Partnership (FDP) Sub-Award Agreement Modifications Training</dc:title>
  <dc:creator>Gilmour, John</dc:creator>
  <cp:lastModifiedBy>Gilmour, John</cp:lastModifiedBy>
  <cp:revision>37</cp:revision>
  <cp:lastPrinted>2014-11-11T21:25:25Z</cp:lastPrinted>
  <dcterms:created xsi:type="dcterms:W3CDTF">2014-04-15T20:08:28Z</dcterms:created>
  <dcterms:modified xsi:type="dcterms:W3CDTF">2014-11-18T22:15:05Z</dcterms:modified>
</cp:coreProperties>
</file>